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notesMasterIdLst>
    <p:notesMasterId r:id="rId24"/>
  </p:notesMasterIdLst>
  <p:sldIdLst>
    <p:sldId id="256" r:id="rId2"/>
    <p:sldId id="272" r:id="rId3"/>
    <p:sldId id="266" r:id="rId4"/>
    <p:sldId id="257" r:id="rId5"/>
    <p:sldId id="259" r:id="rId6"/>
    <p:sldId id="260" r:id="rId7"/>
    <p:sldId id="262" r:id="rId8"/>
    <p:sldId id="280" r:id="rId9"/>
    <p:sldId id="263" r:id="rId10"/>
    <p:sldId id="275" r:id="rId11"/>
    <p:sldId id="276" r:id="rId12"/>
    <p:sldId id="265" r:id="rId13"/>
    <p:sldId id="286" r:id="rId14"/>
    <p:sldId id="274" r:id="rId15"/>
    <p:sldId id="277" r:id="rId16"/>
    <p:sldId id="278" r:id="rId17"/>
    <p:sldId id="279" r:id="rId18"/>
    <p:sldId id="281" r:id="rId19"/>
    <p:sldId id="269" r:id="rId20"/>
    <p:sldId id="270" r:id="rId21"/>
    <p:sldId id="271" r:id="rId22"/>
    <p:sldId id="28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04A1BE-FB21-4ECC-A3F8-389F5C1431B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D0D120-1F34-49B9-A491-8BAF8F3712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Multiply your original matrix (G) by a random initial vector. </a:t>
          </a:r>
        </a:p>
      </dgm:t>
    </dgm:pt>
    <dgm:pt modelId="{FD0F7FF5-1BAC-47CB-8A83-FDA842730793}" type="parTrans" cxnId="{61C838B2-98C6-40EA-882C-4A05F8E061BE}">
      <dgm:prSet/>
      <dgm:spPr/>
      <dgm:t>
        <a:bodyPr/>
        <a:lstStyle/>
        <a:p>
          <a:endParaRPr lang="en-US"/>
        </a:p>
      </dgm:t>
    </dgm:pt>
    <dgm:pt modelId="{230EBE28-5F9D-4AA8-B6CD-B941A22CD7D1}" type="sibTrans" cxnId="{61C838B2-98C6-40EA-882C-4A05F8E061BE}">
      <dgm:prSet/>
      <dgm:spPr/>
      <dgm:t>
        <a:bodyPr/>
        <a:lstStyle/>
        <a:p>
          <a:endParaRPr lang="en-US"/>
        </a:p>
      </dgm:t>
    </dgm:pt>
    <dgm:pt modelId="{7752D8A7-E26B-424B-A46A-5D54691389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Normalize and repeat over and over.</a:t>
          </a:r>
        </a:p>
      </dgm:t>
    </dgm:pt>
    <dgm:pt modelId="{FB52FF2F-DC33-45D9-917C-A072B345013C}" type="parTrans" cxnId="{BD10C2AE-4847-4642-96ED-CB185571B2D7}">
      <dgm:prSet/>
      <dgm:spPr/>
      <dgm:t>
        <a:bodyPr/>
        <a:lstStyle/>
        <a:p>
          <a:endParaRPr lang="en-US"/>
        </a:p>
      </dgm:t>
    </dgm:pt>
    <dgm:pt modelId="{234BC56D-28EA-44B1-BFD3-531D589145E9}" type="sibTrans" cxnId="{BD10C2AE-4847-4642-96ED-CB185571B2D7}">
      <dgm:prSet/>
      <dgm:spPr/>
      <dgm:t>
        <a:bodyPr/>
        <a:lstStyle/>
        <a:p>
          <a:endParaRPr lang="en-US"/>
        </a:p>
      </dgm:t>
    </dgm:pt>
    <dgm:pt modelId="{E0D65444-45EB-40EB-A9F2-D863F40B850B}" type="pres">
      <dgm:prSet presAssocID="{9D04A1BE-FB21-4ECC-A3F8-389F5C1431B4}" presName="root" presStyleCnt="0">
        <dgm:presLayoutVars>
          <dgm:dir/>
          <dgm:resizeHandles val="exact"/>
        </dgm:presLayoutVars>
      </dgm:prSet>
      <dgm:spPr/>
    </dgm:pt>
    <dgm:pt modelId="{BDAF66BF-8159-437C-8DF1-205704F5F339}" type="pres">
      <dgm:prSet presAssocID="{91D0D120-1F34-49B9-A491-8BAF8F371225}" presName="compNode" presStyleCnt="0"/>
      <dgm:spPr/>
    </dgm:pt>
    <dgm:pt modelId="{E52526C5-FDE3-4B85-857C-DA4E79B79E6E}" type="pres">
      <dgm:prSet presAssocID="{91D0D120-1F34-49B9-A491-8BAF8F371225}" presName="bgRect" presStyleLbl="bgShp" presStyleIdx="0" presStyleCnt="2"/>
      <dgm:spPr/>
    </dgm:pt>
    <dgm:pt modelId="{9804B97F-0271-4629-BBE1-DDE15FF175E1}" type="pres">
      <dgm:prSet presAssocID="{91D0D120-1F34-49B9-A491-8BAF8F37122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5E7F9A05-2ECC-41BF-8177-C9DAD1346D00}" type="pres">
      <dgm:prSet presAssocID="{91D0D120-1F34-49B9-A491-8BAF8F371225}" presName="spaceRect" presStyleCnt="0"/>
      <dgm:spPr/>
    </dgm:pt>
    <dgm:pt modelId="{070FB146-33B4-4AE8-954C-9F7451A964BE}" type="pres">
      <dgm:prSet presAssocID="{91D0D120-1F34-49B9-A491-8BAF8F371225}" presName="parTx" presStyleLbl="revTx" presStyleIdx="0" presStyleCnt="2">
        <dgm:presLayoutVars>
          <dgm:chMax val="0"/>
          <dgm:chPref val="0"/>
        </dgm:presLayoutVars>
      </dgm:prSet>
      <dgm:spPr/>
    </dgm:pt>
    <dgm:pt modelId="{11A298D1-AF79-4A06-B74A-B0C783C8FBDA}" type="pres">
      <dgm:prSet presAssocID="{230EBE28-5F9D-4AA8-B6CD-B941A22CD7D1}" presName="sibTrans" presStyleCnt="0"/>
      <dgm:spPr/>
    </dgm:pt>
    <dgm:pt modelId="{9CA5D710-AA86-4D43-8DE9-FE19EFFDD653}" type="pres">
      <dgm:prSet presAssocID="{7752D8A7-E26B-424B-A46A-5D54691389E6}" presName="compNode" presStyleCnt="0"/>
      <dgm:spPr/>
    </dgm:pt>
    <dgm:pt modelId="{7F5199B9-1F3A-4C6E-9663-E6EFEC1D0F2E}" type="pres">
      <dgm:prSet presAssocID="{7752D8A7-E26B-424B-A46A-5D54691389E6}" presName="bgRect" presStyleLbl="bgShp" presStyleIdx="1" presStyleCnt="2"/>
      <dgm:spPr/>
    </dgm:pt>
    <dgm:pt modelId="{670CD1BE-DA5B-416D-999E-635B5FB08B6C}" type="pres">
      <dgm:prSet presAssocID="{7752D8A7-E26B-424B-A46A-5D54691389E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imize"/>
        </a:ext>
      </dgm:extLst>
    </dgm:pt>
    <dgm:pt modelId="{F4D11203-13AD-4066-A221-5802930B3D4B}" type="pres">
      <dgm:prSet presAssocID="{7752D8A7-E26B-424B-A46A-5D54691389E6}" presName="spaceRect" presStyleCnt="0"/>
      <dgm:spPr/>
    </dgm:pt>
    <dgm:pt modelId="{A0C1D0F4-FAE3-4BEA-B996-13486AFC8969}" type="pres">
      <dgm:prSet presAssocID="{7752D8A7-E26B-424B-A46A-5D54691389E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A80357E-DAB4-4CDC-A94E-E6074A72FA01}" type="presOf" srcId="{7752D8A7-E26B-424B-A46A-5D54691389E6}" destId="{A0C1D0F4-FAE3-4BEA-B996-13486AFC8969}" srcOrd="0" destOrd="0" presId="urn:microsoft.com/office/officeart/2018/2/layout/IconVerticalSolidList"/>
    <dgm:cxn modelId="{3FD56982-AF29-4E66-826F-6F3FE44BC23E}" type="presOf" srcId="{91D0D120-1F34-49B9-A491-8BAF8F371225}" destId="{070FB146-33B4-4AE8-954C-9F7451A964BE}" srcOrd="0" destOrd="0" presId="urn:microsoft.com/office/officeart/2018/2/layout/IconVerticalSolidList"/>
    <dgm:cxn modelId="{BD10C2AE-4847-4642-96ED-CB185571B2D7}" srcId="{9D04A1BE-FB21-4ECC-A3F8-389F5C1431B4}" destId="{7752D8A7-E26B-424B-A46A-5D54691389E6}" srcOrd="1" destOrd="0" parTransId="{FB52FF2F-DC33-45D9-917C-A072B345013C}" sibTransId="{234BC56D-28EA-44B1-BFD3-531D589145E9}"/>
    <dgm:cxn modelId="{61C838B2-98C6-40EA-882C-4A05F8E061BE}" srcId="{9D04A1BE-FB21-4ECC-A3F8-389F5C1431B4}" destId="{91D0D120-1F34-49B9-A491-8BAF8F371225}" srcOrd="0" destOrd="0" parTransId="{FD0F7FF5-1BAC-47CB-8A83-FDA842730793}" sibTransId="{230EBE28-5F9D-4AA8-B6CD-B941A22CD7D1}"/>
    <dgm:cxn modelId="{17E19CD0-B1FA-433F-A066-D2B5AE81A304}" type="presOf" srcId="{9D04A1BE-FB21-4ECC-A3F8-389F5C1431B4}" destId="{E0D65444-45EB-40EB-A9F2-D863F40B850B}" srcOrd="0" destOrd="0" presId="urn:microsoft.com/office/officeart/2018/2/layout/IconVerticalSolidList"/>
    <dgm:cxn modelId="{7CA3C190-549E-45DA-A932-A8FEDD07EEB8}" type="presParOf" srcId="{E0D65444-45EB-40EB-A9F2-D863F40B850B}" destId="{BDAF66BF-8159-437C-8DF1-205704F5F339}" srcOrd="0" destOrd="0" presId="urn:microsoft.com/office/officeart/2018/2/layout/IconVerticalSolidList"/>
    <dgm:cxn modelId="{91C0BB0D-C09E-4279-96DE-035138BCF371}" type="presParOf" srcId="{BDAF66BF-8159-437C-8DF1-205704F5F339}" destId="{E52526C5-FDE3-4B85-857C-DA4E79B79E6E}" srcOrd="0" destOrd="0" presId="urn:microsoft.com/office/officeart/2018/2/layout/IconVerticalSolidList"/>
    <dgm:cxn modelId="{3230158D-59F0-49F1-B6CA-972C14DDF765}" type="presParOf" srcId="{BDAF66BF-8159-437C-8DF1-205704F5F339}" destId="{9804B97F-0271-4629-BBE1-DDE15FF175E1}" srcOrd="1" destOrd="0" presId="urn:microsoft.com/office/officeart/2018/2/layout/IconVerticalSolidList"/>
    <dgm:cxn modelId="{EF2D280D-7CD4-467A-B029-4527C3AB95E6}" type="presParOf" srcId="{BDAF66BF-8159-437C-8DF1-205704F5F339}" destId="{5E7F9A05-2ECC-41BF-8177-C9DAD1346D00}" srcOrd="2" destOrd="0" presId="urn:microsoft.com/office/officeart/2018/2/layout/IconVerticalSolidList"/>
    <dgm:cxn modelId="{17FC7A08-9CEF-4651-9D1E-C502EF5AA974}" type="presParOf" srcId="{BDAF66BF-8159-437C-8DF1-205704F5F339}" destId="{070FB146-33B4-4AE8-954C-9F7451A964BE}" srcOrd="3" destOrd="0" presId="urn:microsoft.com/office/officeart/2018/2/layout/IconVerticalSolidList"/>
    <dgm:cxn modelId="{65444B50-8E1A-48C6-A7FA-06CEFFE9D1C0}" type="presParOf" srcId="{E0D65444-45EB-40EB-A9F2-D863F40B850B}" destId="{11A298D1-AF79-4A06-B74A-B0C783C8FBDA}" srcOrd="1" destOrd="0" presId="urn:microsoft.com/office/officeart/2018/2/layout/IconVerticalSolidList"/>
    <dgm:cxn modelId="{11D84EF6-4493-47F9-9491-860548E2FCD4}" type="presParOf" srcId="{E0D65444-45EB-40EB-A9F2-D863F40B850B}" destId="{9CA5D710-AA86-4D43-8DE9-FE19EFFDD653}" srcOrd="2" destOrd="0" presId="urn:microsoft.com/office/officeart/2018/2/layout/IconVerticalSolidList"/>
    <dgm:cxn modelId="{CF141991-6441-4F54-AFF2-CC74FCC0BEE0}" type="presParOf" srcId="{9CA5D710-AA86-4D43-8DE9-FE19EFFDD653}" destId="{7F5199B9-1F3A-4C6E-9663-E6EFEC1D0F2E}" srcOrd="0" destOrd="0" presId="urn:microsoft.com/office/officeart/2018/2/layout/IconVerticalSolidList"/>
    <dgm:cxn modelId="{3000BF22-5D9B-4935-8EE5-5FB176A36C2A}" type="presParOf" srcId="{9CA5D710-AA86-4D43-8DE9-FE19EFFDD653}" destId="{670CD1BE-DA5B-416D-999E-635B5FB08B6C}" srcOrd="1" destOrd="0" presId="urn:microsoft.com/office/officeart/2018/2/layout/IconVerticalSolidList"/>
    <dgm:cxn modelId="{4AF12BBA-92F9-4CAC-A3F7-4586779B4A80}" type="presParOf" srcId="{9CA5D710-AA86-4D43-8DE9-FE19EFFDD653}" destId="{F4D11203-13AD-4066-A221-5802930B3D4B}" srcOrd="2" destOrd="0" presId="urn:microsoft.com/office/officeart/2018/2/layout/IconVerticalSolidList"/>
    <dgm:cxn modelId="{A903C03B-8D31-4FAE-8027-0A5B421C7447}" type="presParOf" srcId="{9CA5D710-AA86-4D43-8DE9-FE19EFFDD653}" destId="{A0C1D0F4-FAE3-4BEA-B996-13486AFC896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1C9823-DD2D-4514-9F36-B5361C759FE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72335C-3B2F-441C-8C62-107178B905CB}">
      <dgm:prSet/>
      <dgm:spPr/>
      <dgm:t>
        <a:bodyPr/>
        <a:lstStyle/>
        <a:p>
          <a:r>
            <a:rPr lang="en-US" dirty="0"/>
            <a:t>Instead of webpages, players are nodes in a network.</a:t>
          </a:r>
        </a:p>
      </dgm:t>
    </dgm:pt>
    <dgm:pt modelId="{8E747136-8793-42A7-BB40-67B0EF619040}" type="parTrans" cxnId="{0405C2AF-1275-47F9-ABF0-8FE8BAB6812D}">
      <dgm:prSet/>
      <dgm:spPr/>
      <dgm:t>
        <a:bodyPr/>
        <a:lstStyle/>
        <a:p>
          <a:endParaRPr lang="en-US"/>
        </a:p>
      </dgm:t>
    </dgm:pt>
    <dgm:pt modelId="{4A622008-80A5-4C36-8051-4CAF0A44A34D}" type="sibTrans" cxnId="{0405C2AF-1275-47F9-ABF0-8FE8BAB6812D}">
      <dgm:prSet/>
      <dgm:spPr/>
      <dgm:t>
        <a:bodyPr/>
        <a:lstStyle/>
        <a:p>
          <a:endParaRPr lang="en-US"/>
        </a:p>
      </dgm:t>
    </dgm:pt>
    <dgm:pt modelId="{76829A4F-96EB-4365-BF8A-738AF728089B}">
      <dgm:prSet/>
      <dgm:spPr/>
      <dgm:t>
        <a:bodyPr/>
        <a:lstStyle/>
        <a:p>
          <a:r>
            <a:rPr lang="en-US" dirty="0"/>
            <a:t>Player ranking impacted by other highly ranked players.</a:t>
          </a:r>
        </a:p>
      </dgm:t>
    </dgm:pt>
    <dgm:pt modelId="{0E20AE85-D0B4-44F3-A259-ADB268C0BF62}" type="parTrans" cxnId="{2984D7C7-DEC1-4A50-A702-8883A11BF897}">
      <dgm:prSet/>
      <dgm:spPr/>
      <dgm:t>
        <a:bodyPr/>
        <a:lstStyle/>
        <a:p>
          <a:endParaRPr lang="en-US"/>
        </a:p>
      </dgm:t>
    </dgm:pt>
    <dgm:pt modelId="{175FFA15-933F-4E2C-B9A3-16FA60731159}" type="sibTrans" cxnId="{2984D7C7-DEC1-4A50-A702-8883A11BF897}">
      <dgm:prSet/>
      <dgm:spPr/>
      <dgm:t>
        <a:bodyPr/>
        <a:lstStyle/>
        <a:p>
          <a:endParaRPr lang="en-US"/>
        </a:p>
      </dgm:t>
    </dgm:pt>
    <dgm:pt modelId="{710283B4-D800-4738-BCB5-DDB1289E1410}" type="pres">
      <dgm:prSet presAssocID="{1C1C9823-DD2D-4514-9F36-B5361C759FE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2AB070-47E6-44E4-BBA6-AE022FE524B3}" type="pres">
      <dgm:prSet presAssocID="{0B72335C-3B2F-441C-8C62-107178B905CB}" presName="hierRoot1" presStyleCnt="0"/>
      <dgm:spPr/>
    </dgm:pt>
    <dgm:pt modelId="{C0682CBB-5243-4280-9486-35A22A5F76E4}" type="pres">
      <dgm:prSet presAssocID="{0B72335C-3B2F-441C-8C62-107178B905CB}" presName="composite" presStyleCnt="0"/>
      <dgm:spPr/>
    </dgm:pt>
    <dgm:pt modelId="{AB18F42B-E96C-4865-82E6-FED7FBB4F695}" type="pres">
      <dgm:prSet presAssocID="{0B72335C-3B2F-441C-8C62-107178B905CB}" presName="background" presStyleLbl="node0" presStyleIdx="0" presStyleCnt="2"/>
      <dgm:spPr/>
    </dgm:pt>
    <dgm:pt modelId="{32E34522-D5B5-421C-93D4-F40A1CF3EE24}" type="pres">
      <dgm:prSet presAssocID="{0B72335C-3B2F-441C-8C62-107178B905CB}" presName="text" presStyleLbl="fgAcc0" presStyleIdx="0" presStyleCnt="2">
        <dgm:presLayoutVars>
          <dgm:chPref val="3"/>
        </dgm:presLayoutVars>
      </dgm:prSet>
      <dgm:spPr/>
    </dgm:pt>
    <dgm:pt modelId="{D2EF77F1-BC5A-4B6C-B9A5-3578B9FDE7A7}" type="pres">
      <dgm:prSet presAssocID="{0B72335C-3B2F-441C-8C62-107178B905CB}" presName="hierChild2" presStyleCnt="0"/>
      <dgm:spPr/>
    </dgm:pt>
    <dgm:pt modelId="{A3BF8B08-F675-4008-9FD1-8113B4B49498}" type="pres">
      <dgm:prSet presAssocID="{76829A4F-96EB-4365-BF8A-738AF728089B}" presName="hierRoot1" presStyleCnt="0"/>
      <dgm:spPr/>
    </dgm:pt>
    <dgm:pt modelId="{498903C7-B11B-4390-B65E-4BB850277A43}" type="pres">
      <dgm:prSet presAssocID="{76829A4F-96EB-4365-BF8A-738AF728089B}" presName="composite" presStyleCnt="0"/>
      <dgm:spPr/>
    </dgm:pt>
    <dgm:pt modelId="{8F70EDC1-14B4-4DD9-A965-97C27086922A}" type="pres">
      <dgm:prSet presAssocID="{76829A4F-96EB-4365-BF8A-738AF728089B}" presName="background" presStyleLbl="node0" presStyleIdx="1" presStyleCnt="2"/>
      <dgm:spPr/>
    </dgm:pt>
    <dgm:pt modelId="{5CF242F4-0A1E-42C3-82FA-91EFB7D16DCB}" type="pres">
      <dgm:prSet presAssocID="{76829A4F-96EB-4365-BF8A-738AF728089B}" presName="text" presStyleLbl="fgAcc0" presStyleIdx="1" presStyleCnt="2">
        <dgm:presLayoutVars>
          <dgm:chPref val="3"/>
        </dgm:presLayoutVars>
      </dgm:prSet>
      <dgm:spPr/>
    </dgm:pt>
    <dgm:pt modelId="{E4926841-90F6-437F-94B8-A49FC1D85810}" type="pres">
      <dgm:prSet presAssocID="{76829A4F-96EB-4365-BF8A-738AF728089B}" presName="hierChild2" presStyleCnt="0"/>
      <dgm:spPr/>
    </dgm:pt>
  </dgm:ptLst>
  <dgm:cxnLst>
    <dgm:cxn modelId="{C5A0902F-B9A2-4BFC-A9BB-85D9F81ADB94}" type="presOf" srcId="{76829A4F-96EB-4365-BF8A-738AF728089B}" destId="{5CF242F4-0A1E-42C3-82FA-91EFB7D16DCB}" srcOrd="0" destOrd="0" presId="urn:microsoft.com/office/officeart/2005/8/layout/hierarchy1"/>
    <dgm:cxn modelId="{859FC480-AC10-4C69-B0AA-00A101FCD20A}" type="presOf" srcId="{0B72335C-3B2F-441C-8C62-107178B905CB}" destId="{32E34522-D5B5-421C-93D4-F40A1CF3EE24}" srcOrd="0" destOrd="0" presId="urn:microsoft.com/office/officeart/2005/8/layout/hierarchy1"/>
    <dgm:cxn modelId="{0405C2AF-1275-47F9-ABF0-8FE8BAB6812D}" srcId="{1C1C9823-DD2D-4514-9F36-B5361C759FE3}" destId="{0B72335C-3B2F-441C-8C62-107178B905CB}" srcOrd="0" destOrd="0" parTransId="{8E747136-8793-42A7-BB40-67B0EF619040}" sibTransId="{4A622008-80A5-4C36-8051-4CAF0A44A34D}"/>
    <dgm:cxn modelId="{2984D7C7-DEC1-4A50-A702-8883A11BF897}" srcId="{1C1C9823-DD2D-4514-9F36-B5361C759FE3}" destId="{76829A4F-96EB-4365-BF8A-738AF728089B}" srcOrd="1" destOrd="0" parTransId="{0E20AE85-D0B4-44F3-A259-ADB268C0BF62}" sibTransId="{175FFA15-933F-4E2C-B9A3-16FA60731159}"/>
    <dgm:cxn modelId="{6B9613F1-5A30-4178-9E30-1A825FCE1362}" type="presOf" srcId="{1C1C9823-DD2D-4514-9F36-B5361C759FE3}" destId="{710283B4-D800-4738-BCB5-DDB1289E1410}" srcOrd="0" destOrd="0" presId="urn:microsoft.com/office/officeart/2005/8/layout/hierarchy1"/>
    <dgm:cxn modelId="{5F70FFBF-A175-4A88-AD0E-B3EE868A8A99}" type="presParOf" srcId="{710283B4-D800-4738-BCB5-DDB1289E1410}" destId="{652AB070-47E6-44E4-BBA6-AE022FE524B3}" srcOrd="0" destOrd="0" presId="urn:microsoft.com/office/officeart/2005/8/layout/hierarchy1"/>
    <dgm:cxn modelId="{AB423403-80D6-4C67-87DB-7DFF59AD3313}" type="presParOf" srcId="{652AB070-47E6-44E4-BBA6-AE022FE524B3}" destId="{C0682CBB-5243-4280-9486-35A22A5F76E4}" srcOrd="0" destOrd="0" presId="urn:microsoft.com/office/officeart/2005/8/layout/hierarchy1"/>
    <dgm:cxn modelId="{4BE9CA66-7F69-47D3-9D0D-9030F936D0DF}" type="presParOf" srcId="{C0682CBB-5243-4280-9486-35A22A5F76E4}" destId="{AB18F42B-E96C-4865-82E6-FED7FBB4F695}" srcOrd="0" destOrd="0" presId="urn:microsoft.com/office/officeart/2005/8/layout/hierarchy1"/>
    <dgm:cxn modelId="{388AF6C1-D0A3-4C37-806C-7E3C5238BC11}" type="presParOf" srcId="{C0682CBB-5243-4280-9486-35A22A5F76E4}" destId="{32E34522-D5B5-421C-93D4-F40A1CF3EE24}" srcOrd="1" destOrd="0" presId="urn:microsoft.com/office/officeart/2005/8/layout/hierarchy1"/>
    <dgm:cxn modelId="{431A67BE-2CD4-4649-8B5F-D655BAD852E5}" type="presParOf" srcId="{652AB070-47E6-44E4-BBA6-AE022FE524B3}" destId="{D2EF77F1-BC5A-4B6C-B9A5-3578B9FDE7A7}" srcOrd="1" destOrd="0" presId="urn:microsoft.com/office/officeart/2005/8/layout/hierarchy1"/>
    <dgm:cxn modelId="{8383AC8D-555C-4846-B208-04420E782887}" type="presParOf" srcId="{710283B4-D800-4738-BCB5-DDB1289E1410}" destId="{A3BF8B08-F675-4008-9FD1-8113B4B49498}" srcOrd="1" destOrd="0" presId="urn:microsoft.com/office/officeart/2005/8/layout/hierarchy1"/>
    <dgm:cxn modelId="{7A9E5EDF-89A0-4F97-B07D-B1806D45A56C}" type="presParOf" srcId="{A3BF8B08-F675-4008-9FD1-8113B4B49498}" destId="{498903C7-B11B-4390-B65E-4BB850277A43}" srcOrd="0" destOrd="0" presId="urn:microsoft.com/office/officeart/2005/8/layout/hierarchy1"/>
    <dgm:cxn modelId="{BC534F29-2411-4169-BA96-AE884CB884FF}" type="presParOf" srcId="{498903C7-B11B-4390-B65E-4BB850277A43}" destId="{8F70EDC1-14B4-4DD9-A965-97C27086922A}" srcOrd="0" destOrd="0" presId="urn:microsoft.com/office/officeart/2005/8/layout/hierarchy1"/>
    <dgm:cxn modelId="{EDF6D43A-ECCA-451C-AE64-5A9CC0F3A97B}" type="presParOf" srcId="{498903C7-B11B-4390-B65E-4BB850277A43}" destId="{5CF242F4-0A1E-42C3-82FA-91EFB7D16DCB}" srcOrd="1" destOrd="0" presId="urn:microsoft.com/office/officeart/2005/8/layout/hierarchy1"/>
    <dgm:cxn modelId="{71579870-8AA6-4376-B104-4ACF07E258E4}" type="presParOf" srcId="{A3BF8B08-F675-4008-9FD1-8113B4B49498}" destId="{E4926841-90F6-437F-94B8-A49FC1D858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2526C5-FDE3-4B85-857C-DA4E79B79E6E}">
      <dsp:nvSpPr>
        <dsp:cNvPr id="0" name=""/>
        <dsp:cNvSpPr/>
      </dsp:nvSpPr>
      <dsp:spPr>
        <a:xfrm>
          <a:off x="0" y="795231"/>
          <a:ext cx="5469466" cy="14681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04B97F-0271-4629-BBE1-DDE15FF175E1}">
      <dsp:nvSpPr>
        <dsp:cNvPr id="0" name=""/>
        <dsp:cNvSpPr/>
      </dsp:nvSpPr>
      <dsp:spPr>
        <a:xfrm>
          <a:off x="444106" y="1125559"/>
          <a:ext cx="807466" cy="8074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FB146-33B4-4AE8-954C-9F7451A964BE}">
      <dsp:nvSpPr>
        <dsp:cNvPr id="0" name=""/>
        <dsp:cNvSpPr/>
      </dsp:nvSpPr>
      <dsp:spPr>
        <a:xfrm>
          <a:off x="1695679" y="795231"/>
          <a:ext cx="3773786" cy="1468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376" tIns="155376" rIns="155376" bIns="15537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Multiply your original matrix (G) by a random initial vector. </a:t>
          </a:r>
        </a:p>
      </dsp:txBody>
      <dsp:txXfrm>
        <a:off x="1695679" y="795231"/>
        <a:ext cx="3773786" cy="1468120"/>
      </dsp:txXfrm>
    </dsp:sp>
    <dsp:sp modelId="{7F5199B9-1F3A-4C6E-9663-E6EFEC1D0F2E}">
      <dsp:nvSpPr>
        <dsp:cNvPr id="0" name=""/>
        <dsp:cNvSpPr/>
      </dsp:nvSpPr>
      <dsp:spPr>
        <a:xfrm>
          <a:off x="0" y="2630382"/>
          <a:ext cx="5469466" cy="14681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0CD1BE-DA5B-416D-999E-635B5FB08B6C}">
      <dsp:nvSpPr>
        <dsp:cNvPr id="0" name=""/>
        <dsp:cNvSpPr/>
      </dsp:nvSpPr>
      <dsp:spPr>
        <a:xfrm>
          <a:off x="444106" y="2960709"/>
          <a:ext cx="807466" cy="8074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C1D0F4-FAE3-4BEA-B996-13486AFC8969}">
      <dsp:nvSpPr>
        <dsp:cNvPr id="0" name=""/>
        <dsp:cNvSpPr/>
      </dsp:nvSpPr>
      <dsp:spPr>
        <a:xfrm>
          <a:off x="1695679" y="2630382"/>
          <a:ext cx="3773786" cy="1468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376" tIns="155376" rIns="155376" bIns="15537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Normalize and repeat over and over.</a:t>
          </a:r>
        </a:p>
      </dsp:txBody>
      <dsp:txXfrm>
        <a:off x="1695679" y="2630382"/>
        <a:ext cx="3773786" cy="1468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8F42B-E96C-4865-82E6-FED7FBB4F695}">
      <dsp:nvSpPr>
        <dsp:cNvPr id="0" name=""/>
        <dsp:cNvSpPr/>
      </dsp:nvSpPr>
      <dsp:spPr>
        <a:xfrm>
          <a:off x="1172" y="136221"/>
          <a:ext cx="4113793" cy="26122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E34522-D5B5-421C-93D4-F40A1CF3EE24}">
      <dsp:nvSpPr>
        <dsp:cNvPr id="0" name=""/>
        <dsp:cNvSpPr/>
      </dsp:nvSpPr>
      <dsp:spPr>
        <a:xfrm>
          <a:off x="458260" y="570455"/>
          <a:ext cx="4113793" cy="26122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Instead of webpages, players are nodes in a network.</a:t>
          </a:r>
        </a:p>
      </dsp:txBody>
      <dsp:txXfrm>
        <a:off x="534770" y="646965"/>
        <a:ext cx="3960773" cy="2459238"/>
      </dsp:txXfrm>
    </dsp:sp>
    <dsp:sp modelId="{8F70EDC1-14B4-4DD9-A965-97C27086922A}">
      <dsp:nvSpPr>
        <dsp:cNvPr id="0" name=""/>
        <dsp:cNvSpPr/>
      </dsp:nvSpPr>
      <dsp:spPr>
        <a:xfrm>
          <a:off x="5029142" y="136221"/>
          <a:ext cx="4113793" cy="26122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242F4-0A1E-42C3-82FA-91EFB7D16DCB}">
      <dsp:nvSpPr>
        <dsp:cNvPr id="0" name=""/>
        <dsp:cNvSpPr/>
      </dsp:nvSpPr>
      <dsp:spPr>
        <a:xfrm>
          <a:off x="5486230" y="570455"/>
          <a:ext cx="4113793" cy="26122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Player ranking impacted by other highly ranked players.</a:t>
          </a:r>
        </a:p>
      </dsp:txBody>
      <dsp:txXfrm>
        <a:off x="5562740" y="646965"/>
        <a:ext cx="3960773" cy="2459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1D009-BDFF-43F9-892C-F5E6B1A5828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D826B3-EF71-4E24-914D-AE417518D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32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826B3-EF71-4E24-914D-AE417518D7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75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826B3-EF71-4E24-914D-AE417518D7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388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128FA71-3A18-48C0-980F-4B68F7F63042}" type="datetime1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085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754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60550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2782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6595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27976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88704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907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136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81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9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98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0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35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89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318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0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7F45AC6-C491-4585-A584-9CE2AF7D5500}" type="datetime1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4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2.xml"/><Relationship Id="rId5" Type="http://schemas.openxmlformats.org/officeDocument/2006/relationships/image" Target="../media/image19.jpeg"/><Relationship Id="rId10" Type="http://schemas.microsoft.com/office/2007/relationships/diagramDrawing" Target="../diagrams/drawing2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asketball-reference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ketball-reference.com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Basketball Ring Shot">
            <a:extLst>
              <a:ext uri="{FF2B5EF4-FFF2-40B4-BE49-F238E27FC236}">
                <a16:creationId xmlns:a16="http://schemas.microsoft.com/office/drawing/2014/main" id="{CF464F02-083E-9AC5-7008-5466303998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1" y="1499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7C99FF-279A-CF08-24F7-C3C9C79593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594" y="615835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NBA Player Rank: A new way to rank players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AF442-FBA9-2508-33C1-23C90798C5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594" y="4347148"/>
            <a:ext cx="10058400" cy="11846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By: Eli Shepherd</a:t>
            </a:r>
          </a:p>
          <a:p>
            <a:r>
              <a:rPr lang="en-US" sz="2400" dirty="0">
                <a:solidFill>
                  <a:srgbClr val="FFFFFF"/>
                </a:solidFill>
              </a:rPr>
              <a:t>Mentor: Dr. Laurie Zack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North Carolina A&amp;T University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Department of Mathematics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Statistics Major</a:t>
            </a:r>
          </a:p>
        </p:txBody>
      </p:sp>
    </p:spTree>
    <p:extLst>
      <p:ext uri="{BB962C8B-B14F-4D97-AF65-F5344CB8AC3E}">
        <p14:creationId xmlns:p14="http://schemas.microsoft.com/office/powerpoint/2010/main" val="113515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13E76-4450-B277-E35A-74AC4274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DD532-EDE4-DC78-5F98-0125FCD188E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377950" y="5035834"/>
            <a:ext cx="4718050" cy="2632075"/>
          </a:xfrm>
        </p:spPr>
        <p:txBody>
          <a:bodyPr>
            <a:normAutofit/>
          </a:bodyPr>
          <a:lstStyle/>
          <a:p>
            <a:r>
              <a:rPr lang="en-US" sz="3200" dirty="0"/>
              <a:t>G = aS + (1 – a) * yv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DD05B-507F-4B17-D098-84AFFA8C87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95402" y="2476500"/>
            <a:ext cx="4718050" cy="576262"/>
          </a:xfrm>
        </p:spPr>
        <p:txBody>
          <a:bodyPr>
            <a:noAutofit/>
          </a:bodyPr>
          <a:lstStyle/>
          <a:p>
            <a:r>
              <a:rPr lang="en-US" sz="3200" dirty="0"/>
              <a:t>From Matrix H, a row stochastic Matrix S is form</a:t>
            </a:r>
          </a:p>
          <a:p>
            <a:r>
              <a:rPr lang="en-US" sz="3200" dirty="0"/>
              <a:t>This formula is used to find matrix G:</a:t>
            </a:r>
          </a:p>
        </p:txBody>
      </p:sp>
      <p:pic>
        <p:nvPicPr>
          <p:cNvPr id="11" name="Picture 10" descr="A rectangular object with numbers and symbols&#10;&#10;AI-generated content may be incorrect.">
            <a:extLst>
              <a:ext uri="{FF2B5EF4-FFF2-40B4-BE49-F238E27FC236}">
                <a16:creationId xmlns:a16="http://schemas.microsoft.com/office/drawing/2014/main" id="{F711A5D2-CC72-6D28-C0C4-8E836B6A5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292" y="2761505"/>
            <a:ext cx="2752953" cy="300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8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E21FE-9D29-77C7-18D2-8DE41A47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Power Method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4F964F5-4566-15EA-6950-E1A89E2655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18668" y="982131"/>
          <a:ext cx="5469466" cy="4893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D6B08-6FC8-3C6D-83F8-E9E0F6F36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3200" dirty="0"/>
              <a:t>After obtaining G, the power method is utilized to find the dominant eigenvector.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35027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7" name="Group 7176">
            <a:extLst>
              <a:ext uri="{FF2B5EF4-FFF2-40B4-BE49-F238E27FC236}">
                <a16:creationId xmlns:a16="http://schemas.microsoft.com/office/drawing/2014/main" id="{A35723D1-BE23-4F7B-872D-35CA6D17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7178" name="Picture 7177">
              <a:extLst>
                <a:ext uri="{FF2B5EF4-FFF2-40B4-BE49-F238E27FC236}">
                  <a16:creationId xmlns:a16="http://schemas.microsoft.com/office/drawing/2014/main" id="{D6E618D2-8F0C-4909-AFC7-B7A180752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179" name="Rectangle 7178">
              <a:extLst>
                <a:ext uri="{FF2B5EF4-FFF2-40B4-BE49-F238E27FC236}">
                  <a16:creationId xmlns:a16="http://schemas.microsoft.com/office/drawing/2014/main" id="{D4523B5A-3C1B-43E2-9848-4224E638B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7180" name="Picture 7179">
              <a:extLst>
                <a:ext uri="{FF2B5EF4-FFF2-40B4-BE49-F238E27FC236}">
                  <a16:creationId xmlns:a16="http://schemas.microsoft.com/office/drawing/2014/main" id="{6E82BC15-7FB9-4C06-AF5C-CEFF4A4AA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7181" name="Picture 7180">
              <a:extLst>
                <a:ext uri="{FF2B5EF4-FFF2-40B4-BE49-F238E27FC236}">
                  <a16:creationId xmlns:a16="http://schemas.microsoft.com/office/drawing/2014/main" id="{31D50916-7994-4161-83BF-EDC798D7B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7183" name="Straight Connector 7182">
            <a:extLst>
              <a:ext uri="{FF2B5EF4-FFF2-40B4-BE49-F238E27FC236}">
                <a16:creationId xmlns:a16="http://schemas.microsoft.com/office/drawing/2014/main" id="{CF2CD8F0-C030-420D-9AA6-5D9243779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185" name="Rectangle 7184">
            <a:extLst>
              <a:ext uri="{FF2B5EF4-FFF2-40B4-BE49-F238E27FC236}">
                <a16:creationId xmlns:a16="http://schemas.microsoft.com/office/drawing/2014/main" id="{06824FB2-0837-4FB5-BD83-F32303E59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7" name="Rectangle 7186">
            <a:extLst>
              <a:ext uri="{FF2B5EF4-FFF2-40B4-BE49-F238E27FC236}">
                <a16:creationId xmlns:a16="http://schemas.microsoft.com/office/drawing/2014/main" id="{26A90022-5417-4ECC-BC1A-3055E8A32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14300" dist="127000" dir="48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7172" name="Picture 4" descr="free download basketball ball wallpapers hd | Basketball wallpaper ...">
            <a:extLst>
              <a:ext uri="{FF2B5EF4-FFF2-40B4-BE49-F238E27FC236}">
                <a16:creationId xmlns:a16="http://schemas.microsoft.com/office/drawing/2014/main" id="{B295ABB6-EED2-2D3D-7B90-A2461B5B7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1" b="12053"/>
          <a:stretch/>
        </p:blipFill>
        <p:spPr bwMode="auto">
          <a:xfrm>
            <a:off x="486138" y="486353"/>
            <a:ext cx="11227442" cy="588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9" name="Rectangle 7188">
            <a:extLst>
              <a:ext uri="{FF2B5EF4-FFF2-40B4-BE49-F238E27FC236}">
                <a16:creationId xmlns:a16="http://schemas.microsoft.com/office/drawing/2014/main" id="{E60E9E22-B18F-41BA-B265-B5EC4E88A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71CE19-4864-92A3-A003-17E8C3E70BF8}"/>
              </a:ext>
            </a:extLst>
          </p:cNvPr>
          <p:cNvSpPr txBox="1"/>
          <p:nvPr/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n w="3175" cmpd="sng">
                  <a:noFill/>
                </a:ln>
                <a:latin typeface="+mj-lt"/>
                <a:ea typeface="+mj-ea"/>
                <a:cs typeface="+mj-cs"/>
              </a:rPr>
              <a:t>How does it relate</a:t>
            </a:r>
          </a:p>
        </p:txBody>
      </p:sp>
      <p:cxnSp>
        <p:nvCxnSpPr>
          <p:cNvPr id="7191" name="Straight Connector 7190">
            <a:extLst>
              <a:ext uri="{FF2B5EF4-FFF2-40B4-BE49-F238E27FC236}">
                <a16:creationId xmlns:a16="http://schemas.microsoft.com/office/drawing/2014/main" id="{197422B7-70DC-4B4A-A29D-3FEFBC52F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93" name="Group 7192">
            <a:extLst>
              <a:ext uri="{FF2B5EF4-FFF2-40B4-BE49-F238E27FC236}">
                <a16:creationId xmlns:a16="http://schemas.microsoft.com/office/drawing/2014/main" id="{8BB24324-5A4E-4C42-935B-753C3E59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6762" y="2"/>
            <a:ext cx="658368" cy="6856213"/>
            <a:chOff x="5756762" y="2"/>
            <a:chExt cx="658368" cy="6856213"/>
          </a:xfrm>
        </p:grpSpPr>
        <p:sp useBgFill="1">
          <p:nvSpPr>
            <p:cNvPr id="7194" name="Rounded Rectangle 24">
              <a:extLst>
                <a:ext uri="{FF2B5EF4-FFF2-40B4-BE49-F238E27FC236}">
                  <a16:creationId xmlns:a16="http://schemas.microsoft.com/office/drawing/2014/main" id="{08C64383-1D43-4B64-9FEE-83A353A01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426382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95" name="Picture 7194">
              <a:extLst>
                <a:ext uri="{FF2B5EF4-FFF2-40B4-BE49-F238E27FC236}">
                  <a16:creationId xmlns:a16="http://schemas.microsoft.com/office/drawing/2014/main" id="{F3794BD8-B07A-436C-ABAE-C8332F2EE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sp useBgFill="1">
          <p:nvSpPr>
            <p:cNvPr id="7196" name="Rounded Rectangle 26">
              <a:extLst>
                <a:ext uri="{FF2B5EF4-FFF2-40B4-BE49-F238E27FC236}">
                  <a16:creationId xmlns:a16="http://schemas.microsoft.com/office/drawing/2014/main" id="{67CC6EE7-19BF-4297-B8A8-674EEFDB9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5769570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97" name="Picture 7196">
              <a:extLst>
                <a:ext uri="{FF2B5EF4-FFF2-40B4-BE49-F238E27FC236}">
                  <a16:creationId xmlns:a16="http://schemas.microsoft.com/office/drawing/2014/main" id="{F7B947B7-61FC-4697-BB5C-F6A89C4E6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graphicFrame>
        <p:nvGraphicFramePr>
          <p:cNvPr id="7199" name="TextBox 3">
            <a:extLst>
              <a:ext uri="{FF2B5EF4-FFF2-40B4-BE49-F238E27FC236}">
                <a16:creationId xmlns:a16="http://schemas.microsoft.com/office/drawing/2014/main" id="{658D57C5-3A5A-A171-D986-31D9C7773F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7636354"/>
              </p:ext>
            </p:extLst>
          </p:nvPr>
        </p:nvGraphicFramePr>
        <p:xfrm>
          <a:off x="1295402" y="2513781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213513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A84A88-56D8-46EF-B003-C467C54DD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BE02409C-AAC9-4B71-B433-1F0477989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04F123D-B711-484C-90B7-7E3EEA540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F5BA041-244A-457E-846E-ED0CBCD0E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1C4581C-A5C4-46B6-994D-8E954AC8A0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50DE8B2-6159-4CEA-9388-88C104386F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6A4A158-2E58-432F-839F-5B3A8133BD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03ADEDF7-0D6E-0202-896E-1B015F60B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1"/>
            <a:ext cx="307900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How did the data look?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057C70-1B97-42CE-9C74-A2B72760F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able with numbers and a few black text&#10;&#10;AI-generated content may be incorrect.">
            <a:extLst>
              <a:ext uri="{FF2B5EF4-FFF2-40B4-BE49-F238E27FC236}">
                <a16:creationId xmlns:a16="http://schemas.microsoft.com/office/drawing/2014/main" id="{B90563A2-7576-B683-BA19-34BB61C521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40" y="1053335"/>
            <a:ext cx="6219917" cy="439683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C6C006-F859-490E-A780-57D4CC530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99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7A84A88-56D8-46EF-B003-C467C54DD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46" name="Rectangle 45">
              <a:extLst>
                <a:ext uri="{FF2B5EF4-FFF2-40B4-BE49-F238E27FC236}">
                  <a16:creationId xmlns:a16="http://schemas.microsoft.com/office/drawing/2014/main" id="{BE02409C-AAC9-4B71-B433-1F0477989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04F123D-B711-484C-90B7-7E3EEA540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F5BA041-244A-457E-846E-ED0CBCD0E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1C4581C-A5C4-46B6-994D-8E954AC8A0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A50DE8B2-6159-4CEA-9388-88C104386F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06A4A158-2E58-432F-839F-5B3A8133BD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59D308-9B84-84E0-A585-BFBFC5F67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1"/>
            <a:ext cx="307900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Practical Example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4109075-6A62-8D81-F606-58CED01A3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9431" y="3657596"/>
            <a:ext cx="3092865" cy="19334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US" sz="2100" dirty="0">
                <a:solidFill>
                  <a:schemeClr val="tx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Note the numbers on top of and besides the links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057C70-1B97-42CE-9C74-A2B72760F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diagram of a diagram&#10;&#10;AI-generated content may be incorrect.">
            <a:extLst>
              <a:ext uri="{FF2B5EF4-FFF2-40B4-BE49-F238E27FC236}">
                <a16:creationId xmlns:a16="http://schemas.microsoft.com/office/drawing/2014/main" id="{8D54269B-C7BF-076B-382C-57E9B493E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r="5138" b="3"/>
          <a:stretch/>
        </p:blipFill>
        <p:spPr>
          <a:xfrm>
            <a:off x="1665335" y="1410208"/>
            <a:ext cx="5278778" cy="3858780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EC6C006-F859-490E-A780-57D4CC530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84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8612FBA1-171E-40B3-B7B3-2DF1FF07D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2D3FCD8-2ECD-4A7B-9663-FC95D3766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D741D9B-E566-4797-A99D-48AD45260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354B250-268C-4EEE-B034-B7F4715EF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921E7AA-88BE-4B43-A0C1-EEADC71A8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D7B5A01-F090-461C-8E03-103645620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0FD21B8-15CD-4E95-815B-28757D24E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AD5231-3431-47B0-BD59-2155B4FA3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57" name="Rectangle 56">
              <a:extLst>
                <a:ext uri="{FF2B5EF4-FFF2-40B4-BE49-F238E27FC236}">
                  <a16:creationId xmlns:a16="http://schemas.microsoft.com/office/drawing/2014/main" id="{553A435B-C9BF-453D-B10D-BACDD0F2E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481F9A7-5F03-415D-A29C-12BEC7A74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EC0C003F-6786-4841-8C0A-CC67ABEE2F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00B7FC9-CA68-4DC7-8AF2-8D7D851A3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7B0068EF-BAC7-47F8-B5FC-C37F024B5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B2E0C84-E3B5-41CC-B1D7-6DCAB9833C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AE1180-3036-050E-1202-9515F2460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663" y="1098061"/>
            <a:ext cx="2248181" cy="14990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Results For Points 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0428BAA-6E0C-4E00-B5CE-ECEFC59BA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46233" y="2838638"/>
            <a:ext cx="46634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916F5-EC80-99FB-4E30-7E8FDBC06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04033" y="1158023"/>
            <a:ext cx="4528947" cy="46963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/>
            <a:endParaRPr lang="en-US"/>
          </a:p>
          <a:p>
            <a:endParaRPr lang="en-US"/>
          </a:p>
        </p:txBody>
      </p:sp>
      <p:pic>
        <p:nvPicPr>
          <p:cNvPr id="10" name="Picture 9" descr="A table with text on it&#10;&#10;AI-generated content may be incorrect.">
            <a:extLst>
              <a:ext uri="{FF2B5EF4-FFF2-40B4-BE49-F238E27FC236}">
                <a16:creationId xmlns:a16="http://schemas.microsoft.com/office/drawing/2014/main" id="{14118C27-BA61-50C7-2294-AFB34461E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568" y="696368"/>
            <a:ext cx="5812829" cy="53991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93160E-86AE-2660-6FBD-0BDDC8679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982498"/>
              </p:ext>
            </p:extLst>
          </p:nvPr>
        </p:nvGraphicFramePr>
        <p:xfrm>
          <a:off x="9915993" y="1402297"/>
          <a:ext cx="1635695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5695">
                  <a:extLst>
                    <a:ext uri="{9D8B030D-6E8A-4147-A177-3AD203B41FA5}">
                      <a16:colId xmlns:a16="http://schemas.microsoft.com/office/drawing/2014/main" val="4287786077"/>
                    </a:ext>
                  </a:extLst>
                </a:gridCol>
              </a:tblGrid>
              <a:tr h="626542">
                <a:tc>
                  <a:txBody>
                    <a:bodyPr/>
                    <a:lstStyle/>
                    <a:p>
                      <a:r>
                        <a:rPr lang="en-US" dirty="0"/>
                        <a:t>Actual Points Per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4637"/>
                  </a:ext>
                </a:extLst>
              </a:tr>
              <a:tr h="358024">
                <a:tc>
                  <a:txBody>
                    <a:bodyPr/>
                    <a:lstStyle/>
                    <a:p>
                      <a:r>
                        <a:rPr lang="en-US" dirty="0"/>
                        <a:t>33.9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778397"/>
                  </a:ext>
                </a:extLst>
              </a:tr>
              <a:tr h="358024">
                <a:tc>
                  <a:txBody>
                    <a:bodyPr/>
                    <a:lstStyle/>
                    <a:p>
                      <a:r>
                        <a:rPr lang="en-US" dirty="0"/>
                        <a:t>30.1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428803"/>
                  </a:ext>
                </a:extLst>
              </a:tr>
              <a:tr h="358024">
                <a:tc>
                  <a:txBody>
                    <a:bodyPr/>
                    <a:lstStyle/>
                    <a:p>
                      <a:r>
                        <a:rPr lang="en-US" dirty="0"/>
                        <a:t>28.7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305130"/>
                  </a:ext>
                </a:extLst>
              </a:tr>
              <a:tr h="358024">
                <a:tc>
                  <a:txBody>
                    <a:bodyPr/>
                    <a:lstStyle/>
                    <a:p>
                      <a:r>
                        <a:rPr lang="en-US" dirty="0"/>
                        <a:t>26.6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753309"/>
                  </a:ext>
                </a:extLst>
              </a:tr>
              <a:tr h="358024">
                <a:tc>
                  <a:txBody>
                    <a:bodyPr/>
                    <a:lstStyle/>
                    <a:p>
                      <a:r>
                        <a:rPr lang="en-US" dirty="0"/>
                        <a:t>26.4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641538"/>
                  </a:ext>
                </a:extLst>
              </a:tr>
              <a:tr h="358024">
                <a:tc>
                  <a:txBody>
                    <a:bodyPr/>
                    <a:lstStyle/>
                    <a:p>
                      <a:r>
                        <a:rPr lang="en-US" dirty="0"/>
                        <a:t>25.7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22349"/>
                  </a:ext>
                </a:extLst>
              </a:tr>
              <a:tr h="358024">
                <a:tc>
                  <a:txBody>
                    <a:bodyPr/>
                    <a:lstStyle/>
                    <a:p>
                      <a:r>
                        <a:rPr lang="en-US" dirty="0"/>
                        <a:t>27.1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369561"/>
                  </a:ext>
                </a:extLst>
              </a:tr>
              <a:tr h="358024">
                <a:tc>
                  <a:txBody>
                    <a:bodyPr/>
                    <a:lstStyle/>
                    <a:p>
                      <a:r>
                        <a:rPr lang="en-US" dirty="0"/>
                        <a:t>25.9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647445"/>
                  </a:ext>
                </a:extLst>
              </a:tr>
              <a:tr h="358024">
                <a:tc>
                  <a:txBody>
                    <a:bodyPr/>
                    <a:lstStyle/>
                    <a:p>
                      <a:r>
                        <a:rPr lang="en-US" dirty="0"/>
                        <a:t>24.3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41176"/>
                  </a:ext>
                </a:extLst>
              </a:tr>
              <a:tr h="358024">
                <a:tc>
                  <a:txBody>
                    <a:bodyPr/>
                    <a:lstStyle/>
                    <a:p>
                      <a:r>
                        <a:rPr lang="en-US" dirty="0"/>
                        <a:t>22.7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44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789952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A84A88-56D8-46EF-B003-C467C54DD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42" name="Rectangle 41">
              <a:extLst>
                <a:ext uri="{FF2B5EF4-FFF2-40B4-BE49-F238E27FC236}">
                  <a16:creationId xmlns:a16="http://schemas.microsoft.com/office/drawing/2014/main" id="{BE02409C-AAC9-4B71-B433-1F0477989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04F123D-B711-484C-90B7-7E3EEA540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F5BA041-244A-457E-846E-ED0CBCD0E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1C4581C-A5C4-46B6-994D-8E954AC8A0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A50DE8B2-6159-4CEA-9388-88C104386F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06A4A158-2E58-432F-839F-5B3A8133BD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C6B48D-4B01-F511-655F-B7740F2840A1}"/>
              </a:ext>
            </a:extLst>
          </p:cNvPr>
          <p:cNvSpPr txBox="1"/>
          <p:nvPr/>
        </p:nvSpPr>
        <p:spPr>
          <a:xfrm>
            <a:off x="8013290" y="1041401"/>
            <a:ext cx="3079006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Results For Assists</a:t>
            </a:r>
            <a:endParaRPr lang="en-US" sz="540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057C70-1B97-42CE-9C74-A2B72760F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table with text on it&#10;&#10;AI-generated content may be incorrect.">
            <a:extLst>
              <a:ext uri="{FF2B5EF4-FFF2-40B4-BE49-F238E27FC236}">
                <a16:creationId xmlns:a16="http://schemas.microsoft.com/office/drawing/2014/main" id="{19BE8E10-FD17-A377-B779-9475F52220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11" y="929392"/>
            <a:ext cx="4682542" cy="5116566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EC6C006-F859-490E-A780-57D4CC530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5C4C6A-6664-60E1-94CF-5FC78FF97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322508"/>
              </p:ext>
            </p:extLst>
          </p:nvPr>
        </p:nvGraphicFramePr>
        <p:xfrm>
          <a:off x="5516990" y="1521099"/>
          <a:ext cx="1772418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418">
                  <a:extLst>
                    <a:ext uri="{9D8B030D-6E8A-4147-A177-3AD203B41FA5}">
                      <a16:colId xmlns:a16="http://schemas.microsoft.com/office/drawing/2014/main" val="3469216231"/>
                    </a:ext>
                  </a:extLst>
                </a:gridCol>
              </a:tblGrid>
              <a:tr h="627200">
                <a:tc>
                  <a:txBody>
                    <a:bodyPr/>
                    <a:lstStyle/>
                    <a:p>
                      <a:r>
                        <a:rPr lang="en-US" dirty="0"/>
                        <a:t>Actual Assist Per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49929"/>
                  </a:ext>
                </a:extLst>
              </a:tr>
              <a:tr h="358400">
                <a:tc>
                  <a:txBody>
                    <a:bodyPr/>
                    <a:lstStyle/>
                    <a:p>
                      <a:r>
                        <a:rPr lang="en-US" dirty="0"/>
                        <a:t>10.9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688626"/>
                  </a:ext>
                </a:extLst>
              </a:tr>
              <a:tr h="358400">
                <a:tc>
                  <a:txBody>
                    <a:bodyPr/>
                    <a:lstStyle/>
                    <a:p>
                      <a:r>
                        <a:rPr lang="en-US" dirty="0"/>
                        <a:t>10.8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326399"/>
                  </a:ext>
                </a:extLst>
              </a:tr>
              <a:tr h="358400">
                <a:tc>
                  <a:txBody>
                    <a:bodyPr/>
                    <a:lstStyle/>
                    <a:p>
                      <a:r>
                        <a:rPr lang="en-US" dirty="0"/>
                        <a:t>9.8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338570"/>
                  </a:ext>
                </a:extLst>
              </a:tr>
              <a:tr h="358400">
                <a:tc>
                  <a:txBody>
                    <a:bodyPr/>
                    <a:lstStyle/>
                    <a:p>
                      <a:r>
                        <a:rPr lang="en-US" dirty="0"/>
                        <a:t>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804192"/>
                  </a:ext>
                </a:extLst>
              </a:tr>
              <a:tr h="358400"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839468"/>
                  </a:ext>
                </a:extLst>
              </a:tr>
              <a:tr h="358400">
                <a:tc>
                  <a:txBody>
                    <a:bodyPr/>
                    <a:lstStyle/>
                    <a:p>
                      <a:r>
                        <a:rPr lang="en-US" dirty="0"/>
                        <a:t>7.3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12667"/>
                  </a:ext>
                </a:extLst>
              </a:tr>
              <a:tr h="358400">
                <a:tc>
                  <a:txBody>
                    <a:bodyPr/>
                    <a:lstStyle/>
                    <a:p>
                      <a:r>
                        <a:rPr lang="en-US" dirty="0"/>
                        <a:t>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748050"/>
                  </a:ext>
                </a:extLst>
              </a:tr>
              <a:tr h="358400"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63529"/>
                  </a:ext>
                </a:extLst>
              </a:tr>
              <a:tr h="358400">
                <a:tc>
                  <a:txBody>
                    <a:bodyPr/>
                    <a:lstStyle/>
                    <a:p>
                      <a:r>
                        <a:rPr lang="en-US" dirty="0"/>
                        <a:t>6.3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749252"/>
                  </a:ext>
                </a:extLst>
              </a:tr>
              <a:tr h="358400">
                <a:tc>
                  <a:txBody>
                    <a:bodyPr/>
                    <a:lstStyle/>
                    <a:p>
                      <a:r>
                        <a:rPr lang="en-US" dirty="0"/>
                        <a:t>6.7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344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615592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A84A88-56D8-46EF-B003-C467C54DD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8" name="Rectangle 17">
              <a:extLst>
                <a:ext uri="{FF2B5EF4-FFF2-40B4-BE49-F238E27FC236}">
                  <a16:creationId xmlns:a16="http://schemas.microsoft.com/office/drawing/2014/main" id="{BE02409C-AAC9-4B71-B433-1F0477989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04F123D-B711-484C-90B7-7E3EEA540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F5BA041-244A-457E-846E-ED0CBCD0E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1C4581C-A5C4-46B6-994D-8E954AC8A0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50DE8B2-6159-4CEA-9388-88C104386F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6A4A158-2E58-432F-839F-5B3A8133BD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52AA42D-B974-7B36-4201-B44D8F6BE5F8}"/>
              </a:ext>
            </a:extLst>
          </p:cNvPr>
          <p:cNvSpPr txBox="1"/>
          <p:nvPr/>
        </p:nvSpPr>
        <p:spPr>
          <a:xfrm>
            <a:off x="8013290" y="1041401"/>
            <a:ext cx="3079006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Combined Ranking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057C70-1B97-42CE-9C74-A2B72760F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able with names on it&#10;&#10;AI-generated content may be incorrect.">
            <a:extLst>
              <a:ext uri="{FF2B5EF4-FFF2-40B4-BE49-F238E27FC236}">
                <a16:creationId xmlns:a16="http://schemas.microsoft.com/office/drawing/2014/main" id="{141B14FC-F369-1610-02B4-ECEA59BF4B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82" y="976713"/>
            <a:ext cx="7194053" cy="527168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EC6C006-F859-490E-A780-57D4CC530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41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sports schedule&#10;&#10;AI-generated content may be incorrect.">
            <a:extLst>
              <a:ext uri="{FF2B5EF4-FFF2-40B4-BE49-F238E27FC236}">
                <a16:creationId xmlns:a16="http://schemas.microsoft.com/office/drawing/2014/main" id="{3DB7589A-CBAA-013C-BFA6-4302AA6881CB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18" y="614597"/>
            <a:ext cx="11011839" cy="5651292"/>
          </a:xfrm>
        </p:spPr>
      </p:pic>
    </p:spTree>
    <p:extLst>
      <p:ext uri="{BB962C8B-B14F-4D97-AF65-F5344CB8AC3E}">
        <p14:creationId xmlns:p14="http://schemas.microsoft.com/office/powerpoint/2010/main" val="133412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A35723D1-BE23-4F7B-872D-35CA6D17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6E618D2-8F0C-4909-AFC7-B7A180752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4523B5A-3C1B-43E2-9848-4224E638B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E82BC15-7FB9-4C06-AF5C-CEFF4A4AA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1D50916-7994-4161-83BF-EDC798D7B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F2CD8F0-C030-420D-9AA6-5D9243779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lose-up of a basketball">
            <a:extLst>
              <a:ext uri="{FF2B5EF4-FFF2-40B4-BE49-F238E27FC236}">
                <a16:creationId xmlns:a16="http://schemas.microsoft.com/office/drawing/2014/main" id="{5554E170-4F10-6332-66C9-4365A9759C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D1A6905-E2A3-484F-B455-9590E3290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11227442" cy="5883295"/>
          </a:xfrm>
          <a:prstGeom prst="rect">
            <a:avLst/>
          </a:prstGeom>
          <a:blipFill dpi="0" rotWithShape="1">
            <a:blip r:embed="rId6">
              <a:alphaModFix amt="9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80DB908-51C0-4E3F-86A8-3467E4071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89DE61-B616-DA42-43DB-44F74D264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Conclusion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472F4D6-70C3-41D0-AFDF-921004940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3F42D-5AE6-DDF5-C9D4-69E06B846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1" y="2556932"/>
            <a:ext cx="9601196" cy="331893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>
              <a:buFont typeface="Arial"/>
              <a:buChar char="•"/>
            </a:pPr>
            <a:r>
              <a:rPr lang="en-US" sz="3600" dirty="0"/>
              <a:t>This study demonstrates the PageRank algorithm offers a more objective approach to ranking NBA players</a:t>
            </a:r>
          </a:p>
          <a:p>
            <a:pPr algn="l">
              <a:buFont typeface="Arial"/>
              <a:buChar char="•"/>
            </a:pPr>
            <a:endParaRPr lang="en-US" sz="3600" dirty="0"/>
          </a:p>
          <a:p>
            <a:pPr algn="l">
              <a:buFont typeface="Arial"/>
              <a:buChar char="•"/>
            </a:pPr>
            <a:r>
              <a:rPr lang="en-US" sz="3600" dirty="0"/>
              <a:t>Future refinements include adding metrics such as steals, effective field goal percentage, and Assist to Turnover ratio. 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844E6C-FFE6-4937-A7DC-0AD58882F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6762" y="2"/>
            <a:ext cx="658368" cy="6856213"/>
            <a:chOff x="5756762" y="2"/>
            <a:chExt cx="658368" cy="6856213"/>
          </a:xfrm>
        </p:grpSpPr>
        <p:sp useBgFill="1">
          <p:nvSpPr>
            <p:cNvPr id="62" name="Rounded Rectangle 19">
              <a:extLst>
                <a:ext uri="{FF2B5EF4-FFF2-40B4-BE49-F238E27FC236}">
                  <a16:creationId xmlns:a16="http://schemas.microsoft.com/office/drawing/2014/main" id="{F7D598A8-2CE2-45BE-BB8E-1D623A7C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426382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523A783-93C9-4929-95AF-E41A53CF2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sp useBgFill="1">
          <p:nvSpPr>
            <p:cNvPr id="64" name="Rounded Rectangle 26">
              <a:extLst>
                <a:ext uri="{FF2B5EF4-FFF2-40B4-BE49-F238E27FC236}">
                  <a16:creationId xmlns:a16="http://schemas.microsoft.com/office/drawing/2014/main" id="{CE6DC554-371A-4C76-A412-A527AAFDE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5769570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9C143FF3-29AC-4E9A-AB31-FBD1F4E80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91122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E4F490-FA76-4FF0-B36A-72B01E117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C8C51A-4ECF-4857-8298-6C8334C7F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41C46E-A2A6-4DF0-84BD-502A2E56D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sq">
            <a:solidFill>
              <a:srgbClr val="FFFFFF">
                <a:alpha val="80000"/>
              </a:srgb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69922-4B0A-87A1-B783-54471246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Table of contents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CE4C0A-D88E-41BB-8F06-8C0E2604B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C31E4-14C0-0ADE-58E3-72655E7EF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360" y="982132"/>
            <a:ext cx="5953630" cy="54059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Background Information  </a:t>
            </a:r>
          </a:p>
          <a:p>
            <a:r>
              <a:rPr lang="en-US" sz="3200" dirty="0">
                <a:solidFill>
                  <a:schemeClr val="tx1"/>
                </a:solidFill>
              </a:rPr>
              <a:t>Problem Statement</a:t>
            </a:r>
          </a:p>
          <a:p>
            <a:r>
              <a:rPr lang="en-US" sz="3200" dirty="0">
                <a:solidFill>
                  <a:schemeClr val="tx1"/>
                </a:solidFill>
              </a:rPr>
              <a:t>Objectives</a:t>
            </a:r>
          </a:p>
          <a:p>
            <a:r>
              <a:rPr lang="en-US" sz="3200" dirty="0">
                <a:solidFill>
                  <a:schemeClr val="tx1"/>
                </a:solidFill>
              </a:rPr>
              <a:t>Methodology </a:t>
            </a:r>
          </a:p>
          <a:p>
            <a:r>
              <a:rPr lang="en-US" sz="3200" dirty="0">
                <a:solidFill>
                  <a:schemeClr val="tx1"/>
                </a:solidFill>
              </a:rPr>
              <a:t>Results</a:t>
            </a:r>
          </a:p>
          <a:p>
            <a:r>
              <a:rPr lang="en-US" sz="3200" dirty="0">
                <a:solidFill>
                  <a:schemeClr val="tx1"/>
                </a:solidFill>
              </a:rPr>
              <a:t>Conclusion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206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1F382-EEB7-E356-BFE5-F14EEFD7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6A7C6-F685-D747-8DB5-0195865CB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https://www.basketball-reference.com/</a:t>
            </a:r>
            <a:endParaRPr lang="en-US" dirty="0"/>
          </a:p>
          <a:p>
            <a:r>
              <a:rPr lang="en-US" dirty="0"/>
              <a:t>[Brin and Page 1998] S. Brin and L. Page, “The anatomy of a large-scale hypertextual web search engine, "Computer Networks and ISDN Systems, vol. 30, no. 1, pp. 107–117, 1998.</a:t>
            </a:r>
          </a:p>
          <a:p>
            <a:r>
              <a:rPr lang="en-US" dirty="0"/>
              <a:t>[Bryan and Leise 2006] K. Bryan and T. Leise, “The $25,000,000,000 eigenvector: The linear algebra behind Google,” SIAM Rev. 48:3 (2006), 569–581.]</a:t>
            </a:r>
          </a:p>
          <a:p>
            <a:r>
              <a:rPr lang="en-US" dirty="0"/>
              <a:t>[Page et al. 1999] L. Page, S. Brin, R. Motwani, and T. Winograd, “The PageRank citation ranking: Bringing order to the web,” tech report, Stanford InfoLab, 1999.</a:t>
            </a:r>
          </a:p>
          <a:p>
            <a:r>
              <a:rPr lang="en-US" dirty="0"/>
              <a:t>[Wills 2006] R. S. Wills, “Google’s PageRank: The math behind the search engine,” SIAM Rev. 48:3 (2006),569–581.</a:t>
            </a:r>
          </a:p>
          <a:p>
            <a:r>
              <a:rPr lang="en-US" dirty="0"/>
              <a:t>[Zack, Lamb, and Ball 2012] L. Zack, R. Lamb, S. Ball, “An application of Google’s PageRank to NFL rankings,“ Involve No.4, 463-471 (2012)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86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1D1627-DAFD-29B0-B2B1-21D289C86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535" y="1169232"/>
            <a:ext cx="5470830" cy="37325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Special Thanks To </a:t>
            </a:r>
            <a:r>
              <a:rPr lang="en-US" sz="4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NSF under ACE DSA grant HRD-1719488!</a:t>
            </a:r>
            <a:endParaRPr lang="en-US" sz="5400" dirty="0"/>
          </a:p>
        </p:txBody>
      </p:sp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id="{1131EF9A-0D4F-2BF4-AEC5-F703E0211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755" y="1410208"/>
            <a:ext cx="3858780" cy="385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79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434DCA8-BC57-40AE-94D7-754460957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3A23A1-FB7B-4C57-8240-0B6015C1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43CA6E1-DE85-4998-B1CA-2B617EDF6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744" y="671208"/>
            <a:ext cx="10937716" cy="5551283"/>
          </a:xfrm>
          <a:prstGeom prst="rect">
            <a:avLst/>
          </a:prstGeom>
          <a:noFill/>
          <a:ln w="22225" cap="flat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162A3C-D7A8-4B2A-94B1-73192CBC5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184" y="3174136"/>
            <a:ext cx="777240" cy="606425"/>
          </a:xfrm>
          <a:prstGeom prst="rect">
            <a:avLst/>
          </a:prstGeom>
        </p:spPr>
      </p:pic>
      <p:pic>
        <p:nvPicPr>
          <p:cNvPr id="7" name="Picture 6" descr="A signature on a paper&#10;&#10;AI-generated content may be incorrect.">
            <a:extLst>
              <a:ext uri="{FF2B5EF4-FFF2-40B4-BE49-F238E27FC236}">
                <a16:creationId xmlns:a16="http://schemas.microsoft.com/office/drawing/2014/main" id="{20F51288-E6B0-C6D5-756A-B3B1146DBF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270" y="1149305"/>
            <a:ext cx="7660547" cy="46154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8F1012-6DEE-4829-9F32-620A71109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437976" y="3174136"/>
            <a:ext cx="777240" cy="60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55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D987-749C-5F82-4508-DE46D6FD0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Where is the data coming from?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541EF-60A2-6750-E63B-6172F297E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5824" y="2556932"/>
            <a:ext cx="3360771" cy="331893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>
              <a:buFont typeface="Arial"/>
              <a:buChar char="•"/>
            </a:pPr>
            <a:r>
              <a:rPr lang="en-US" sz="2800" dirty="0"/>
              <a:t>A basketball database site named Basketball reference (</a:t>
            </a:r>
            <a:r>
              <a:rPr lang="en-US" sz="2600" dirty="0">
                <a:hlinkClick r:id="rId3"/>
              </a:rPr>
              <a:t>https://www.basketball-reference.com/</a:t>
            </a:r>
            <a:r>
              <a:rPr lang="en-US" sz="2600" dirty="0"/>
              <a:t>) </a:t>
            </a:r>
            <a:r>
              <a:rPr lang="en-US" sz="2800" dirty="0"/>
              <a:t>contains all the data that was used for research</a:t>
            </a:r>
          </a:p>
          <a:p>
            <a:pPr algn="l">
              <a:buFont typeface="Arial"/>
              <a:buChar char="•"/>
            </a:pPr>
            <a:endParaRPr lang="en-US" dirty="0"/>
          </a:p>
          <a:p>
            <a:pPr algn="l">
              <a:buFont typeface="Arial"/>
              <a:buChar char="•"/>
            </a:pPr>
            <a:endParaRPr lang="en-US" dirty="0"/>
          </a:p>
        </p:txBody>
      </p:sp>
      <p:pic>
        <p:nvPicPr>
          <p:cNvPr id="8196" name="Picture 4" descr="Basketball Reference designs, themes, templates and downloadable ...">
            <a:extLst>
              <a:ext uri="{FF2B5EF4-FFF2-40B4-BE49-F238E27FC236}">
                <a16:creationId xmlns:a16="http://schemas.microsoft.com/office/drawing/2014/main" id="{0FCB9A79-31EB-7869-B6CC-1DB8A60B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217" y="1248912"/>
            <a:ext cx="5663859" cy="424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8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 basketball court with a ball in the center&#10;&#10;AI-generated content may be incorrect.">
            <a:extLst>
              <a:ext uri="{FF2B5EF4-FFF2-40B4-BE49-F238E27FC236}">
                <a16:creationId xmlns:a16="http://schemas.microsoft.com/office/drawing/2014/main" id="{1DCBAE13-7DF6-3671-9612-956987B77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3" b="17751"/>
          <a:stretch/>
        </p:blipFill>
        <p:spPr bwMode="auto">
          <a:xfrm>
            <a:off x="484632" y="484632"/>
            <a:ext cx="11228832" cy="587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5D57B57-449D-7E90-6005-00407FDD0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Background 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8E9599-E65A-5987-A7D2-A463F2C3A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1" y="2556932"/>
            <a:ext cx="9601196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/>
              <a:buChar char="•"/>
            </a:pPr>
            <a:r>
              <a:rPr lang="en-US" sz="2800" dirty="0"/>
              <a:t>NBA player rankings have long been a subject of debate among fans, analysts, and teams.</a:t>
            </a:r>
          </a:p>
          <a:p>
            <a:pPr algn="l">
              <a:buFont typeface="Arial"/>
              <a:buChar char="•"/>
            </a:pPr>
            <a:endParaRPr lang="en-US" sz="2800" dirty="0"/>
          </a:p>
          <a:p>
            <a:pPr algn="l">
              <a:buFont typeface="Arial"/>
              <a:buChar char="•"/>
            </a:pPr>
            <a:r>
              <a:rPr lang="en-US" sz="2800" dirty="0"/>
              <a:t>Traditionally, rankings have been determined using a combination of individual statistics, media votes, “expert” opinions, and accolades such as All-NBA selections and MVP awards.</a:t>
            </a:r>
          </a:p>
          <a:p>
            <a:pPr algn="l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54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C0D4-8CF3-1ACB-036D-BF79CC489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b="1" dirty="0"/>
              <a:t>Previous studies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B988E-D930-22E9-978D-455039712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5824" y="2556932"/>
            <a:ext cx="3360771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/>
              <a:buChar char="•"/>
            </a:pPr>
            <a:r>
              <a:rPr lang="en-US" sz="2400" dirty="0"/>
              <a:t>Data-driven approaches evaluate player performance.</a:t>
            </a:r>
          </a:p>
          <a:p>
            <a:pPr indent="-228600" algn="l">
              <a:buFont typeface="Arial"/>
              <a:buChar char="•"/>
            </a:pPr>
            <a:r>
              <a:rPr lang="en-US" sz="2400" dirty="0"/>
              <a:t>Advanced stats go beyond traditional statistics </a:t>
            </a:r>
          </a:p>
          <a:p>
            <a:pPr indent="-228600" algn="l">
              <a:buFont typeface="Arial"/>
              <a:buChar char="•"/>
            </a:pPr>
            <a:endParaRPr lang="en-US" dirty="0"/>
          </a:p>
        </p:txBody>
      </p:sp>
      <p:pic>
        <p:nvPicPr>
          <p:cNvPr id="2050" name="Picture 2" descr="Cleaning the Glass – Toward a Clearer View of Basketball Decisions">
            <a:extLst>
              <a:ext uri="{FF2B5EF4-FFF2-40B4-BE49-F238E27FC236}">
                <a16:creationId xmlns:a16="http://schemas.microsoft.com/office/drawing/2014/main" id="{397C604C-FA38-3D38-E451-672D4D1A2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" r="13874" b="3"/>
          <a:stretch/>
        </p:blipFill>
        <p:spPr bwMode="auto">
          <a:xfrm>
            <a:off x="689488" y="1001827"/>
            <a:ext cx="6553546" cy="479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03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C6615EC4-49E3-99AF-A41D-23F0029C0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5519109-737F-4EFA-1165-2902B9AB3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17FB061-542E-EE3B-D0EE-C1A13333B7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89437" y="624795"/>
            <a:ext cx="3717925" cy="1371600"/>
          </a:xfrm>
        </p:spPr>
        <p:txBody>
          <a:bodyPr>
            <a:normAutofit/>
          </a:bodyPr>
          <a:lstStyle/>
          <a:p>
            <a:r>
              <a:rPr lang="en-US" sz="3600" b="1" dirty="0"/>
              <a:t>So… What’s the Problem?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A6A537C-60A3-BEE4-6116-AA2FB4594887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95995" y="1828080"/>
            <a:ext cx="2901950" cy="4208463"/>
          </a:xfrm>
        </p:spPr>
        <p:txBody>
          <a:bodyPr>
            <a:normAutofit fontScale="70000" lnSpcReduction="20000"/>
          </a:bodyPr>
          <a:lstStyle/>
          <a:p>
            <a:endParaRPr lang="en-US" sz="4200" dirty="0"/>
          </a:p>
          <a:p>
            <a:r>
              <a:rPr lang="en-US" sz="5100" dirty="0"/>
              <a:t>No context</a:t>
            </a:r>
          </a:p>
          <a:p>
            <a:r>
              <a:rPr lang="en-US" sz="5100" dirty="0"/>
              <a:t>Narritve pushing</a:t>
            </a:r>
          </a:p>
          <a:p>
            <a:r>
              <a:rPr lang="en-US" sz="5100" dirty="0"/>
              <a:t>No comparisons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080" name="Picture 8" descr="Vote: Make your NBA awards predictions - ABC7 New York">
            <a:extLst>
              <a:ext uri="{FF2B5EF4-FFF2-40B4-BE49-F238E27FC236}">
                <a16:creationId xmlns:a16="http://schemas.microsoft.com/office/drawing/2014/main" id="{CB2305B7-0B2B-EE82-47F8-B7638A083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116" y="1828080"/>
            <a:ext cx="7518398" cy="407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28513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D6D220-EFF6-E833-75B3-53DBD9554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545252"/>
            <a:ext cx="4718304" cy="576262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9672F3-89AE-0F9D-738D-B46A5EA19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3099062"/>
            <a:ext cx="4718304" cy="2632605"/>
          </a:xfrm>
        </p:spPr>
        <p:txBody>
          <a:bodyPr>
            <a:noAutofit/>
          </a:bodyPr>
          <a:lstStyle/>
          <a:p>
            <a:r>
              <a:rPr lang="en-US" sz="2800" dirty="0"/>
              <a:t>Develop a PageRank based on statistical interactions</a:t>
            </a:r>
          </a:p>
          <a:p>
            <a:r>
              <a:rPr lang="en-US" sz="2800" dirty="0"/>
              <a:t>Identify patterns in player rankings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4307CB-0D6A-DB55-CEA3-77DF57CF4D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671" y="2545252"/>
            <a:ext cx="4718304" cy="576262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34A33D-36C3-275A-D99C-0317B373E2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8296" y="3121514"/>
            <a:ext cx="4718304" cy="2632605"/>
          </a:xfrm>
        </p:spPr>
        <p:txBody>
          <a:bodyPr>
            <a:normAutofit/>
          </a:bodyPr>
          <a:lstStyle/>
          <a:p>
            <a:r>
              <a:rPr lang="en-US" sz="2600" dirty="0"/>
              <a:t>How does the PageRank algorithm compare?</a:t>
            </a:r>
          </a:p>
          <a:p>
            <a:r>
              <a:rPr lang="en-US" sz="2600" dirty="0"/>
              <a:t>What metrics contribute most to a player’s ranking?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AE8C4-C09D-AAE6-C0FE-03F99631330F}"/>
              </a:ext>
            </a:extLst>
          </p:cNvPr>
          <p:cNvSpPr txBox="1"/>
          <p:nvPr/>
        </p:nvSpPr>
        <p:spPr>
          <a:xfrm>
            <a:off x="1665993" y="1768839"/>
            <a:ext cx="8485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85977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247C940C-BCEA-4B94-ADAB-E5DF93AD2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6" name="Rectangle 25">
              <a:extLst>
                <a:ext uri="{FF2B5EF4-FFF2-40B4-BE49-F238E27FC236}">
                  <a16:creationId xmlns:a16="http://schemas.microsoft.com/office/drawing/2014/main" id="{43355E07-D27F-496A-A202-82B978528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ABE8173-1154-4FFD-A647-BE335D1B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372EFA8A-6EE3-4B25-873B-F4CED905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8C03B2B-142C-4AD5-8F21-0FC939548A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C6FAF349-1EBC-4906-8CCB-C668CAE69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5541360-9082-4D4C-A106-460B85E98C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9F7675-BA8D-7B52-D02E-BDE464EF3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3600" dirty="0"/>
              <a:t>What is PageRank?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A63C7-BCAC-464C-B7D5-9A713B4CA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8E7F-EBB3-03DF-E605-BC71FB8C0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370144"/>
            <a:ext cx="3660057" cy="3382094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Algorithm used by Google to rank web pages.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Models a random web-surfer.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55AFCA-F664-47AF-305F-2D49B3FF20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0" t="4244" r="7318"/>
          <a:stretch/>
        </p:blipFill>
        <p:spPr>
          <a:xfrm>
            <a:off x="5418668" y="758955"/>
            <a:ext cx="6027482" cy="533651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994747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635A-BA89-389A-433E-64F9CA72751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538515" y="797833"/>
            <a:ext cx="9601200" cy="1303337"/>
          </a:xfrm>
        </p:spPr>
        <p:txBody>
          <a:bodyPr/>
          <a:lstStyle/>
          <a:p>
            <a:r>
              <a:rPr lang="en-US" dirty="0"/>
              <a:t>How to find PageRank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0D6A9C-0EEB-35E3-87CE-5FB004ABF61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47471" y="2250662"/>
            <a:ext cx="4718050" cy="3309937"/>
          </a:xfrm>
        </p:spPr>
        <p:txBody>
          <a:bodyPr>
            <a:normAutofit/>
          </a:bodyPr>
          <a:lstStyle/>
          <a:p>
            <a:r>
              <a:rPr lang="en-US" sz="2800" dirty="0"/>
              <a:t>Let’s assume we have 3 webpages, A, B, and 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15625-198F-5B83-0A7B-35E1AC865825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47471" y="3991823"/>
            <a:ext cx="4718050" cy="3309937"/>
          </a:xfrm>
        </p:spPr>
        <p:txBody>
          <a:bodyPr/>
          <a:lstStyle/>
          <a:p>
            <a:r>
              <a:rPr lang="en-US" sz="2800" dirty="0"/>
              <a:t>This is transformed to a hyperlink matrix H.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1E66F-2466-3AA4-EE69-4A7366F2078D}"/>
              </a:ext>
            </a:extLst>
          </p:cNvPr>
          <p:cNvSpPr txBox="1"/>
          <p:nvPr/>
        </p:nvSpPr>
        <p:spPr>
          <a:xfrm>
            <a:off x="7539771" y="4729602"/>
            <a:ext cx="3057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 if webpage </a:t>
            </a:r>
            <a:r>
              <a:rPr lang="en-US" sz="2400" dirty="0" err="1"/>
              <a:t>i</a:t>
            </a:r>
            <a:r>
              <a:rPr lang="en-US" sz="2400" dirty="0"/>
              <a:t> links to j</a:t>
            </a:r>
          </a:p>
          <a:p>
            <a:r>
              <a:rPr lang="en-US" sz="2400" dirty="0"/>
              <a:t>0 if </a:t>
            </a:r>
            <a:r>
              <a:rPr lang="en-US" sz="2400" dirty="0" err="1"/>
              <a:t>i</a:t>
            </a:r>
            <a:r>
              <a:rPr lang="en-US" sz="2400" dirty="0"/>
              <a:t> does not link to j</a:t>
            </a:r>
          </a:p>
        </p:txBody>
      </p:sp>
      <p:pic>
        <p:nvPicPr>
          <p:cNvPr id="10" name="Picture 9" descr="A black and white image of a number&#10;&#10;AI-generated content may be incorrect.">
            <a:extLst>
              <a:ext uri="{FF2B5EF4-FFF2-40B4-BE49-F238E27FC236}">
                <a16:creationId xmlns:a16="http://schemas.microsoft.com/office/drawing/2014/main" id="{C89CC006-5E13-1008-C801-3DB13A46C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479" y="1700536"/>
            <a:ext cx="4718050" cy="27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0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18764</TotalTime>
  <Words>643</Words>
  <Application>Microsoft Office PowerPoint</Application>
  <PresentationFormat>Widescreen</PresentationFormat>
  <Paragraphs>102</Paragraphs>
  <Slides>22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Arial</vt:lpstr>
      <vt:lpstr>Garamond</vt:lpstr>
      <vt:lpstr>Organic</vt:lpstr>
      <vt:lpstr>NBA Player Rank: A new way to rank players</vt:lpstr>
      <vt:lpstr>Table of contents</vt:lpstr>
      <vt:lpstr>Where is the data coming from?</vt:lpstr>
      <vt:lpstr>Background Information</vt:lpstr>
      <vt:lpstr>Previous studies</vt:lpstr>
      <vt:lpstr>So… What’s the Problem?</vt:lpstr>
      <vt:lpstr>PowerPoint Presentation</vt:lpstr>
      <vt:lpstr>What is PageRank?</vt:lpstr>
      <vt:lpstr>How to find PageRank</vt:lpstr>
      <vt:lpstr>Formula</vt:lpstr>
      <vt:lpstr>Power Method</vt:lpstr>
      <vt:lpstr>PowerPoint Presentation</vt:lpstr>
      <vt:lpstr>How did the data look?</vt:lpstr>
      <vt:lpstr>Practical Example</vt:lpstr>
      <vt:lpstr>Results For Points </vt:lpstr>
      <vt:lpstr>PowerPoint Presentation</vt:lpstr>
      <vt:lpstr>PowerPoint Presentation</vt:lpstr>
      <vt:lpstr>PowerPoint Presentation</vt:lpstr>
      <vt:lpstr>Conclusion</vt:lpstr>
      <vt:lpstr>References</vt:lpstr>
      <vt:lpstr>Special Thanks To NSF under ACE DSA grant HRD-1719488!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Eli Shepherd</dc:creator>
  <cp:lastModifiedBy>Eli Shepherd</cp:lastModifiedBy>
  <cp:revision>10</cp:revision>
  <dcterms:created xsi:type="dcterms:W3CDTF">2025-02-19T00:35:22Z</dcterms:created>
  <dcterms:modified xsi:type="dcterms:W3CDTF">2025-04-30T22:32:40Z</dcterms:modified>
</cp:coreProperties>
</file>